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ai-fluency-framework-foundations" TargetMode="External"/><Relationship Id="rId2" Type="http://schemas.openxmlformats.org/officeDocument/2006/relationships/hyperlink" Target="https://anthropic.skilljar.com/claude-with-the-anthropic-api" TargetMode="External"/><Relationship Id="rId3" Type="http://schemas.openxmlformats.org/officeDocument/2006/relationships/hyperlink" Target="https://anthropic.skilljar.com/claude-code-in-action" TargetMode="External"/><Relationship Id="rId4" Type="http://schemas.openxmlformats.org/officeDocument/2006/relationships/hyperlink" Target="https://anthropic.skilljar.com/introduction-to-model-context-protocol" TargetMode="External"/><Relationship Id="rId5" Type="http://schemas.openxmlformats.org/officeDocument/2006/relationships/hyperlink" Target="https://anthropic.skilljar.com/claude-101" TargetMode="External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hyperlink" Target="https://anthropic.skilljar.com/" TargetMode="External"/><Relationship Id="rId3" Type="http://schemas.openxmlformats.org/officeDocument/2006/relationships/hyperlink" Target="https://www.anthropic.com/learn" TargetMode="External"/><Relationship Id="rId4" Type="http://schemas.openxmlformats.org/officeDocument/2006/relationships/hyperlink" Target="https://claude.com/resources/tutorials" TargetMode="External"/><Relationship Id="rId5" Type="http://schemas.openxmlformats.org/officeDocument/2006/relationships/hyperlink" Target="https://anthropic.skilljar.com/ai-fluency-framework-foundations" TargetMode="External"/><Relationship Id="rId6" Type="http://schemas.openxmlformats.org/officeDocument/2006/relationships/hyperlink" Target="https://anthropic.skilljar.com/claude-with-the-anthropic-api" TargetMode="External"/><Relationship Id="rId7" Type="http://schemas.openxmlformats.org/officeDocument/2006/relationships/hyperlink" Target="https://anthropic.skilljar.com/claude-code-in-action" TargetMode="External"/><Relationship Id="rId8" Type="http://schemas.openxmlformats.org/officeDocument/2006/relationships/hyperlink" Target="https://anthropic.skilljar.com/introduction-to-model-context-protocol" TargetMode="External"/><Relationship Id="rId9" Type="http://schemas.openxmlformats.org/officeDocument/2006/relationships/hyperlink" Target="https://platform.claude.com/docs" TargetMode="External"/><Relationship Id="rId10" Type="http://schemas.openxmlformats.org/officeDocument/2006/relationships/hyperlink" Target="https://github.com/anthropics/courses" TargetMode="External"/><Relationship Id="rId11" Type="http://schemas.openxmlformats.org/officeDocument/2006/relationships/hyperlink" Target="https://github.com/anthropics/anthropic-cookbook" TargetMode="External"/><Relationship Id="rId12" Type="http://schemas.openxmlformats.org/officeDocument/2006/relationships/hyperlink" Target="https://www.claude.com/skills" TargetMode="External"/><Relationship Id="rId13" Type="http://schemas.openxmlformats.org/officeDocument/2006/relationships/hyperlink" Target="https://claude.ai" TargetMode="External"/><Relationship Id="rId14" Type="http://schemas.openxmlformats.org/officeDocument/2006/relationships/hyperlink" Target="https://claude.com/connectors" TargetMode="External"/><Relationship Id="rId15" Type="http://schemas.openxmlformats.org/officeDocument/2006/relationships/hyperlink" Target="https://claude.com/plugins" TargetMode="External"/><Relationship Id="rId16" Type="http://schemas.openxmlformats.org/officeDocument/2006/relationships/hyperlink" Target="https://support.claude.com" TargetMode="External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" TargetMode="External"/><Relationship Id="rId2" Type="http://schemas.openxmlformats.org/officeDocument/2006/relationships/hyperlink" Target="https://anthropic.skilljar.com/claude-101" TargetMode="External"/><Relationship Id="rId3" Type="http://schemas.openxmlformats.org/officeDocument/2006/relationships/hyperlink" Target="https://anthropic.skilljar.com/ai-fluency-framework-foundations" TargetMode="External"/><Relationship Id="rId4" Type="http://schemas.openxmlformats.org/officeDocument/2006/relationships/hyperlink" Target="https://anthropic.skilljar.com/ai-fluency-for-students" TargetMode="External"/><Relationship Id="rId5" Type="http://schemas.openxmlformats.org/officeDocument/2006/relationships/hyperlink" Target="https://anthropic.skilljar.com/ai-fluency-for-educators" TargetMode="External"/><Relationship Id="rId6" Type="http://schemas.openxmlformats.org/officeDocument/2006/relationships/hyperlink" Target="https://anthropic.skilljar.com/teaching-ai-fluency" TargetMode="External"/><Relationship Id="rId7" Type="http://schemas.openxmlformats.org/officeDocument/2006/relationships/hyperlink" Target="https://anthropic.skilljar.com/ai-fluency-for-nonprofits" TargetMode="External"/><Relationship Id="rId8" Type="http://schemas.openxmlformats.org/officeDocument/2006/relationships/hyperlink" Target="https://anthropic.skilljar.com/claude-with-the-anthropic-api" TargetMode="External"/><Relationship Id="rId9" Type="http://schemas.openxmlformats.org/officeDocument/2006/relationships/hyperlink" Target="https://anthropic.skilljar.com/claude-code-in-action" TargetMode="External"/><Relationship Id="rId10" Type="http://schemas.openxmlformats.org/officeDocument/2006/relationships/hyperlink" Target="https://anthropic.skilljar.com/introduction-to-agent-skills" TargetMode="External"/><Relationship Id="rId11" Type="http://schemas.openxmlformats.org/officeDocument/2006/relationships/hyperlink" Target="https://anthropic.skilljar.com/introduction-to-model-context-protocol" TargetMode="External"/><Relationship Id="rId12" Type="http://schemas.openxmlformats.org/officeDocument/2006/relationships/hyperlink" Target="https://anthropic.skilljar.com/model-context-protocol-advanced-topics" TargetMode="External"/><Relationship Id="rId13" Type="http://schemas.openxmlformats.org/officeDocument/2006/relationships/hyperlink" Target="https://anthropic.skilljar.com/claude-in-amazon-bedrock" TargetMode="External"/><Relationship Id="rId14" Type="http://schemas.openxmlformats.org/officeDocument/2006/relationships/hyperlink" Target="https://anthropic.skilljar.com/claude-with-google-vertex" TargetMode="External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https://anthropic.skilljar.com/claude-10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"/>
            <a:ext cx="64008" cy="509320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515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DEL CURSO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20040" y="1353312"/>
            <a:ext cx="8229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101</a:t>
            </a:r>
            <a:endParaRPr lang="en-US" sz="7800" dirty="0"/>
          </a:p>
        </p:txBody>
      </p:sp>
      <p:sp>
        <p:nvSpPr>
          <p:cNvPr id="6" name="Text 4"/>
          <p:cNvSpPr/>
          <p:nvPr/>
        </p:nvSpPr>
        <p:spPr>
          <a:xfrm>
            <a:off x="320040" y="2606040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Guia completa de la Anthropic Academy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320040" y="3063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Modulos  |  13 Lecciones  |  Certificado oficial de Anthropic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4160520"/>
            <a:ext cx="6217920" cy="274320"/>
          </a:xfrm>
          <a:prstGeom prst="rect">
            <a:avLst/>
          </a:prstGeom>
          <a:solidFill>
            <a:srgbClr val="1E1C1A"/>
          </a:solidFill>
          <a:ln w="12700">
            <a:solidFill>
              <a:srgbClr val="2E2C28"/>
            </a:solidFill>
            <a:prstDash val="solid"/>
          </a:ln>
        </p:spPr>
      </p:sp>
      <p:sp>
        <p:nvSpPr>
          <p:cNvPr id="9" name="Text 7">
            <a:hlinkClick r:id="rId1" tooltip=""/>
          </p:cNvPr>
          <p:cNvSpPr/>
          <p:nvPr/>
        </p:nvSpPr>
        <p:spPr>
          <a:xfrm>
            <a:off x="457200" y="41605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u="sng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anthropic.skilljar.com/claude-101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0040" y="466344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Academy  | 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Search y Research Mode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Lecciones 9 y 10  |  Busqueda federada e investigacion profunda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Search  |  Busqueda federada sobre todas tus fuentes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170432"/>
            <a:ext cx="8595360" cy="475488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" y="1170432"/>
            <a:ext cx="50292" cy="47548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912" y="122529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'Que emails nos envio el cliente ABC la semana pasada y que tickets de Linear estan relacionados?' -&gt; Claude consulta Gmail y Linear en paralelo y devuelve una respuesta unificada con fuentes citadas.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1709928"/>
            <a:ext cx="8321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Requiere Teams o Enterprise con Connectors configurados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sola pregunta consulta multiples fuentes conectadas en paralelo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cita la fuente de cada fragmento de respuesta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para due diligence, preparacion de reuniones y busqueda de precedentes internos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0" y="2578608"/>
            <a:ext cx="9144000" cy="22860"/>
          </a:xfrm>
          <a:prstGeom prst="rect">
            <a:avLst/>
          </a:prstGeom>
          <a:solidFill>
            <a:srgbClr val="D0C8BE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" y="2670048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Mode  |  Investigacion profunda con navegacion web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3017520"/>
            <a:ext cx="2807208" cy="160020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30175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30175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funciona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3355848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navega la web, lee multiples fuentes, sintetiza y genera un informe estructurado con citas visibles. Comparable a Gemini Deep Research o ChatGPT Deep Research.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36976" y="3017520"/>
            <a:ext cx="2807208" cy="160020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36976" y="30175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28416" y="30175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Ventajas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328416" y="3355848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mas estructurado: tablas claras, secciones bien diferenciadas, citas explicitas. Menor tendencia a alucinar que alternativas en tareas de investigacion larga.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199632" y="3017520"/>
            <a:ext cx="2807208" cy="160020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99632" y="30175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91072" y="30175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 de uso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291072" y="3355848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research, analisis de competencia, briefings tecnicos, investigacion academica inicial, due diligence de proveedores, preparacion de propuestas.</a:t>
            </a:r>
            <a:endParaRPr lang="en-US" sz="950" dirty="0"/>
          </a:p>
        </p:txBody>
      </p:sp>
      <p:sp>
        <p:nvSpPr>
          <p:cNvPr id="26" name="Text 24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All Together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11  |  Casos de uso practicos por rol y departamento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914400"/>
            <a:ext cx="4297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048" y="91440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1234440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de brand voice para consistencia de tono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Calendario de contenidos en Projects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Analisis de competencia con Research Mode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54880" y="914400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914400"/>
            <a:ext cx="4297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64608" y="91440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92040" y="1234440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Borradores de propuestas personalizadas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 de llamadas y follow-ups automaticos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via Connectors (Salesforce, HubSpot)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176272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74320" y="2176272"/>
            <a:ext cx="4297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4048" y="217627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RRHH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11480" y="2496312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con handbook para responder dudas de empleados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Filtrado de CVs y preguntas de entrevista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automatizado con flujos estandar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54880" y="2176272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54880" y="2176272"/>
            <a:ext cx="4297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64608" y="217627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Finanzas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92040" y="2496312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Analisis de P&amp;L con Artifacts tipo spreadsheet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 de informes financieros adjuntos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Modelos de forecast con datos historicos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3438144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74320" y="3438144"/>
            <a:ext cx="4297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4048" y="3438144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Ingenieria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11480" y="3758184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review y refactoring via Claude Code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Debugging de errores de produccion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Generacion de tests y documentacion tecnica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54880" y="3438144"/>
            <a:ext cx="4297680" cy="114300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54880" y="3438144"/>
            <a:ext cx="4297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64608" y="3438144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Operaciones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892040" y="3758184"/>
            <a:ext cx="4069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SOPs en Projects con Artifacts editables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Automatizacion de flujos con Connectors (Jira, Linear)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Informes de estado semanales automatizados</a:t>
            </a:r>
            <a:endParaRPr lang="en-US" sz="950" dirty="0"/>
          </a:p>
        </p:txBody>
      </p:sp>
      <p:sp>
        <p:nvSpPr>
          <p:cNvPr id="31" name="Text 29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Otras formas de usar Claude + Proximos pasos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Lecciones 12 y 13  |  Integraciones adicionales y ruta de aprendizaje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12  |  Otras formas de trabajar con Claude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170432"/>
            <a:ext cx="2011680" cy="105156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" y="1170432"/>
            <a:ext cx="2011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1170432"/>
            <a:ext cx="1847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+ Platform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1499616"/>
            <a:ext cx="184708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directo a modelos via API. Consola en platform.claude.com. Precios por token de entrada/salida.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441448" y="1170432"/>
            <a:ext cx="2011680" cy="105156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441448" y="1170432"/>
            <a:ext cx="2011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32888" y="1170432"/>
            <a:ext cx="1847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for Slack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32888" y="1499616"/>
            <a:ext cx="184708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 de Slack integrado. Responde en canales, resume threads, genera drafts directamente en Slack.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608576" y="1170432"/>
            <a:ext cx="2011680" cy="105156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08576" y="1170432"/>
            <a:ext cx="2011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00016" y="1170432"/>
            <a:ext cx="1847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for Chrome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700016" y="1499616"/>
            <a:ext cx="184708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 del navegador para usar Claude como asistente contextual en cualquier pagina web.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775704" y="1170432"/>
            <a:ext cx="2011680" cy="105156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775704" y="1170432"/>
            <a:ext cx="2011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67144" y="1170432"/>
            <a:ext cx="1847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Bedrock / Vertex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867144" y="1499616"/>
            <a:ext cx="184708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Despliegue enterprise en AWS o GCP. Cursos especificos en la Academy para cada plataforma cloud.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0" y="2377440"/>
            <a:ext cx="9144000" cy="22860"/>
          </a:xfrm>
          <a:prstGeom prst="rect">
            <a:avLst/>
          </a:prstGeom>
          <a:solidFill>
            <a:srgbClr val="D0C8BE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4320" y="246888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13  |  What's Next  |  Rutas de aprendizaje recomendadas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274320" y="2807208"/>
            <a:ext cx="2011680" cy="12618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4320" y="2807208"/>
            <a:ext cx="50292" cy="12618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286207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eres...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11480" y="30358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 no tecnico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11480" y="33649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Siguiente curso:</a:t>
            </a:r>
            <a:endParaRPr lang="en-US" sz="850" dirty="0"/>
          </a:p>
        </p:txBody>
      </p:sp>
      <p:sp>
        <p:nvSpPr>
          <p:cNvPr id="31" name="Text 29">
            <a:hlinkClick r:id="rId1" tooltip=""/>
          </p:cNvPr>
          <p:cNvSpPr/>
          <p:nvPr/>
        </p:nvSpPr>
        <p:spPr>
          <a:xfrm>
            <a:off x="411480" y="354787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Fluency: Framework &amp; Foundations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2441448" y="2807208"/>
            <a:ext cx="2011680" cy="12618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441448" y="2807208"/>
            <a:ext cx="50292" cy="126187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78608" y="286207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eres...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2578608" y="30358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API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2578608" y="33649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Siguiente curso:</a:t>
            </a:r>
            <a:endParaRPr lang="en-US" sz="850" dirty="0"/>
          </a:p>
        </p:txBody>
      </p:sp>
      <p:sp>
        <p:nvSpPr>
          <p:cNvPr id="37" name="Text 35">
            <a:hlinkClick r:id="rId2" tooltip=""/>
          </p:cNvPr>
          <p:cNvSpPr/>
          <p:nvPr/>
        </p:nvSpPr>
        <p:spPr>
          <a:xfrm>
            <a:off x="2578608" y="354787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Building with the Claude API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608576" y="2807208"/>
            <a:ext cx="2011680" cy="12618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608576" y="2807208"/>
            <a:ext cx="50292" cy="1261872"/>
          </a:xfrm>
          <a:prstGeom prst="rect">
            <a:avLst/>
          </a:prstGeom>
          <a:solidFill>
            <a:srgbClr val="5A7E8C"/>
          </a:solidFill>
          <a:ln w="12700">
            <a:solidFill>
              <a:srgbClr val="5A7E8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45736" y="286207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eres...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4745736" y="30358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en terminal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745736" y="33649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Siguiente curso:</a:t>
            </a:r>
            <a:endParaRPr lang="en-US" sz="850" dirty="0"/>
          </a:p>
        </p:txBody>
      </p:sp>
      <p:sp>
        <p:nvSpPr>
          <p:cNvPr id="43" name="Text 41">
            <a:hlinkClick r:id="rId3" tooltip=""/>
          </p:cNvPr>
          <p:cNvSpPr/>
          <p:nvPr/>
        </p:nvSpPr>
        <p:spPr>
          <a:xfrm>
            <a:off x="4745736" y="354787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u="sng" dirty="0">
                <a:solidFill>
                  <a:srgbClr val="5A7E8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Code in Action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6775704" y="2807208"/>
            <a:ext cx="2011680" cy="12618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775704" y="2807208"/>
            <a:ext cx="50292" cy="1261872"/>
          </a:xfrm>
          <a:prstGeom prst="rect">
            <a:avLst/>
          </a:prstGeom>
          <a:solidFill>
            <a:srgbClr val="7A6080"/>
          </a:solidFill>
          <a:ln w="12700">
            <a:solidFill>
              <a:srgbClr val="7A60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912864" y="286207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eres...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6912864" y="30358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Conectores propios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912864" y="33649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Siguiente curso:</a:t>
            </a:r>
            <a:endParaRPr lang="en-US" sz="850" dirty="0"/>
          </a:p>
        </p:txBody>
      </p:sp>
      <p:sp>
        <p:nvSpPr>
          <p:cNvPr id="49" name="Text 47">
            <a:hlinkClick r:id="rId4" tooltip=""/>
          </p:cNvPr>
          <p:cNvSpPr/>
          <p:nvPr/>
        </p:nvSpPr>
        <p:spPr>
          <a:xfrm>
            <a:off x="6912864" y="354787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u="sng" dirty="0">
                <a:solidFill>
                  <a:srgbClr val="7A60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Introduction to MCP</a:t>
            </a:r>
            <a:endParaRPr lang="en-US" sz="950" dirty="0"/>
          </a:p>
        </p:txBody>
      </p:sp>
      <p:sp>
        <p:nvSpPr>
          <p:cNvPr id="50" name="Text 48">
            <a:hlinkClick r:id="rId5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3716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Comparativa de Planes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74320" y="539496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features del curso estan disponibles en cada plan de Claude?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28600" y="941832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01752" y="941832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538728" y="941832"/>
            <a:ext cx="1600200" cy="301752"/>
          </a:xfrm>
          <a:prstGeom prst="rect">
            <a:avLst/>
          </a:prstGeom>
          <a:solidFill>
            <a:srgbClr val="D4683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11880" y="94183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157216" y="941832"/>
            <a:ext cx="1874520" cy="301752"/>
          </a:xfrm>
          <a:prstGeom prst="rect">
            <a:avLst/>
          </a:prstGeom>
          <a:solidFill>
            <a:srgbClr val="D4683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230368" y="941832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($20/mes)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050024" y="941832"/>
            <a:ext cx="1737360" cy="301752"/>
          </a:xfrm>
          <a:prstGeom prst="rect">
            <a:avLst/>
          </a:prstGeom>
          <a:solidFill>
            <a:srgbClr val="D4683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23176" y="941832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($30/usr)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28600" y="1261872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1752" y="1261872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basico (web + app)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538728" y="1261872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11880" y="126187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157216" y="1261872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30368" y="1261872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050024" y="1261872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23176" y="1261872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28600" y="1568196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01752" y="1568196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Subir archivos e imagenes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538728" y="1568196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11880" y="1568196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157216" y="1568196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30368" y="1568196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050024" y="1568196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23176" y="1568196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28600" y="1874520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01752" y="187452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538728" y="1874520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11880" y="1874520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157216" y="1874520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230368" y="1874520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050024" y="1874520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23176" y="1874520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228600" y="2180844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01752" y="2180844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Artifacts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538728" y="2180844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611880" y="2180844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157216" y="2180844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230368" y="2180844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050024" y="2180844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123176" y="2180844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28600" y="2487168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01752" y="2487168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App - Chat mode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3538728" y="2487168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611880" y="2487168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5157216" y="2487168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230368" y="2487168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7050024" y="2487168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123176" y="2487168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228600" y="2793492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01752" y="2793492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App - Cowork mode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3538728" y="2793492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611880" y="279349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5157216" y="2793492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230368" y="2793492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7050024" y="2793492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123176" y="2793492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228600" y="3099816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01752" y="3099816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3538728" y="3099816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611880" y="3099816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5157216" y="3099816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5230368" y="3099816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7050024" y="3099816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123176" y="3099816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228600" y="3406140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301752" y="340614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 (MCP)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3538728" y="3406140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611880" y="3406140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73" name="Shape 71"/>
          <p:cNvSpPr/>
          <p:nvPr/>
        </p:nvSpPr>
        <p:spPr>
          <a:xfrm>
            <a:off x="5157216" y="3406140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230368" y="3406140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7050024" y="3406140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123176" y="3406140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228600" y="3712464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301752" y="3712464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Mode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3538728" y="3712464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611880" y="3712464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5157216" y="3712464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5230368" y="3712464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7050024" y="3712464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123176" y="3712464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228600" y="4018788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01752" y="4018788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Search</a:t>
            </a:r>
            <a:endParaRPr lang="en-US" sz="1000" dirty="0"/>
          </a:p>
        </p:txBody>
      </p:sp>
      <p:sp>
        <p:nvSpPr>
          <p:cNvPr id="87" name="Shape 85"/>
          <p:cNvSpPr/>
          <p:nvPr/>
        </p:nvSpPr>
        <p:spPr>
          <a:xfrm>
            <a:off x="3538728" y="4018788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611880" y="4018788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89" name="Shape 87"/>
          <p:cNvSpPr/>
          <p:nvPr/>
        </p:nvSpPr>
        <p:spPr>
          <a:xfrm>
            <a:off x="5157216" y="4018788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5230368" y="4018788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91" name="Shape 89"/>
          <p:cNvSpPr/>
          <p:nvPr/>
        </p:nvSpPr>
        <p:spPr>
          <a:xfrm>
            <a:off x="7050024" y="4018788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123176" y="4018788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93" name="Shape 91"/>
          <p:cNvSpPr/>
          <p:nvPr/>
        </p:nvSpPr>
        <p:spPr>
          <a:xfrm>
            <a:off x="228600" y="4325112"/>
            <a:ext cx="329184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301752" y="4325112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Compartir Projects (equipo)</a:t>
            </a:r>
            <a:endParaRPr lang="en-US" sz="1000" dirty="0"/>
          </a:p>
        </p:txBody>
      </p:sp>
      <p:sp>
        <p:nvSpPr>
          <p:cNvPr id="95" name="Shape 93"/>
          <p:cNvSpPr/>
          <p:nvPr/>
        </p:nvSpPr>
        <p:spPr>
          <a:xfrm>
            <a:off x="3538728" y="4325112"/>
            <a:ext cx="160020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3611880" y="432511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97" name="Shape 95"/>
          <p:cNvSpPr/>
          <p:nvPr/>
        </p:nvSpPr>
        <p:spPr>
          <a:xfrm>
            <a:off x="5157216" y="4325112"/>
            <a:ext cx="187452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5230368" y="4325112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5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000" dirty="0"/>
          </a:p>
        </p:txBody>
      </p:sp>
      <p:sp>
        <p:nvSpPr>
          <p:cNvPr id="99" name="Shape 97"/>
          <p:cNvSpPr/>
          <p:nvPr/>
        </p:nvSpPr>
        <p:spPr>
          <a:xfrm>
            <a:off x="7050024" y="4325112"/>
            <a:ext cx="1737360" cy="30175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123176" y="4325112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endParaRPr lang="en-US" sz="1000" dirty="0"/>
          </a:p>
        </p:txBody>
      </p:sp>
      <p:sp>
        <p:nvSpPr>
          <p:cNvPr id="101" name="Shape 99"/>
          <p:cNvSpPr/>
          <p:nvPr/>
        </p:nvSpPr>
        <p:spPr>
          <a:xfrm>
            <a:off x="228600" y="4631436"/>
            <a:ext cx="329184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301752" y="4631436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Modelos ultima generacion</a:t>
            </a:r>
            <a:endParaRPr lang="en-US" sz="1000" dirty="0"/>
          </a:p>
        </p:txBody>
      </p:sp>
      <p:sp>
        <p:nvSpPr>
          <p:cNvPr id="103" name="Shape 101"/>
          <p:cNvSpPr/>
          <p:nvPr/>
        </p:nvSpPr>
        <p:spPr>
          <a:xfrm>
            <a:off x="3538728" y="4631436"/>
            <a:ext cx="160020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3611880" y="4631436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Limitado</a:t>
            </a:r>
            <a:endParaRPr lang="en-US" sz="1000" dirty="0"/>
          </a:p>
        </p:txBody>
      </p:sp>
      <p:sp>
        <p:nvSpPr>
          <p:cNvPr id="105" name="Shape 103"/>
          <p:cNvSpPr/>
          <p:nvPr/>
        </p:nvSpPr>
        <p:spPr>
          <a:xfrm>
            <a:off x="5157216" y="4631436"/>
            <a:ext cx="187452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5230368" y="4631436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Completo</a:t>
            </a:r>
            <a:endParaRPr lang="en-US" sz="1000" dirty="0"/>
          </a:p>
        </p:txBody>
      </p:sp>
      <p:sp>
        <p:nvSpPr>
          <p:cNvPr id="107" name="Shape 105"/>
          <p:cNvSpPr/>
          <p:nvPr/>
        </p:nvSpPr>
        <p:spPr>
          <a:xfrm>
            <a:off x="7050024" y="4631436"/>
            <a:ext cx="1737360" cy="301752"/>
          </a:xfrm>
          <a:prstGeom prst="rect">
            <a:avLst/>
          </a:prstGeom>
          <a:solidFill>
            <a:srgbClr val="1E1C1A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123176" y="4631436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Completo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18288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y enlaces del curso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56032" y="640080"/>
            <a:ext cx="1005840" cy="3657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" y="804672"/>
            <a:ext cx="4297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0467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 principal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56032" y="1078992"/>
            <a:ext cx="4297680" cy="1609344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179576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9" name="Text 7">
            <a:hlinkClick r:id="rId1" tooltip=""/>
          </p:cNvPr>
          <p:cNvSpPr/>
          <p:nvPr/>
        </p:nvSpPr>
        <p:spPr>
          <a:xfrm>
            <a:off x="530352" y="116128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101 (Anthropic Academy)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65760" y="1545336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1" name="Text 9">
            <a:hlinkClick r:id="rId2" tooltip=""/>
          </p:cNvPr>
          <p:cNvSpPr/>
          <p:nvPr/>
        </p:nvSpPr>
        <p:spPr>
          <a:xfrm>
            <a:off x="530352" y="152704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Todos los cursos de la Academy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65760" y="1911096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3" name="Text 11">
            <a:hlinkClick r:id="rId3" tooltip=""/>
          </p:cNvPr>
          <p:cNvSpPr/>
          <p:nvPr/>
        </p:nvSpPr>
        <p:spPr>
          <a:xfrm>
            <a:off x="530352" y="189280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Anthropic Learn (pagina oficial)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2276856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5" name="Text 13">
            <a:hlinkClick r:id="rId4" tooltip=""/>
          </p:cNvPr>
          <p:cNvSpPr/>
          <p:nvPr/>
        </p:nvSpPr>
        <p:spPr>
          <a:xfrm>
            <a:off x="530352" y="225856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Tutorials (videos oficiales)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36592" y="804672"/>
            <a:ext cx="4297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80467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Cursos siguientes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36592" y="1078992"/>
            <a:ext cx="4297680" cy="1609344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46320" y="1179576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0" name="Text 18">
            <a:hlinkClick r:id="rId5" tooltip=""/>
          </p:cNvPr>
          <p:cNvSpPr/>
          <p:nvPr/>
        </p:nvSpPr>
        <p:spPr>
          <a:xfrm>
            <a:off x="5010912" y="116128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Fluency: Framework &amp; Foundations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846320" y="1545336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2" name="Text 20">
            <a:hlinkClick r:id="rId6" tooltip=""/>
          </p:cNvPr>
          <p:cNvSpPr/>
          <p:nvPr/>
        </p:nvSpPr>
        <p:spPr>
          <a:xfrm>
            <a:off x="5010912" y="152704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Building with the Claude API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846320" y="1911096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4" name="Text 22">
            <a:hlinkClick r:id="rId7" tooltip=""/>
          </p:cNvPr>
          <p:cNvSpPr/>
          <p:nvPr/>
        </p:nvSpPr>
        <p:spPr>
          <a:xfrm>
            <a:off x="5010912" y="189280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Code in Action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846320" y="2276856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6" name="Text 24">
            <a:hlinkClick r:id="rId8" tooltip=""/>
          </p:cNvPr>
          <p:cNvSpPr/>
          <p:nvPr/>
        </p:nvSpPr>
        <p:spPr>
          <a:xfrm>
            <a:off x="5010912" y="2258568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Introduction to MCP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56032" y="2779776"/>
            <a:ext cx="4297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2779776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para developers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56032" y="3054096"/>
            <a:ext cx="4297680" cy="1609344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65760" y="3154680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1" name="Text 29">
            <a:hlinkClick r:id="rId9" tooltip=""/>
          </p:cNvPr>
          <p:cNvSpPr/>
          <p:nvPr/>
        </p:nvSpPr>
        <p:spPr>
          <a:xfrm>
            <a:off x="530352" y="313639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Documentacion oficial de la API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65760" y="3520440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3" name="Text 31">
            <a:hlinkClick r:id="rId10" tooltip=""/>
          </p:cNvPr>
          <p:cNvSpPr/>
          <p:nvPr/>
        </p:nvSpPr>
        <p:spPr>
          <a:xfrm>
            <a:off x="530352" y="350215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Anthropic Courses - Jupyter Notebooks (GitHub)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365760" y="3886200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5" name="Text 33">
            <a:hlinkClick r:id="rId11" tooltip=""/>
          </p:cNvPr>
          <p:cNvSpPr/>
          <p:nvPr/>
        </p:nvSpPr>
        <p:spPr>
          <a:xfrm>
            <a:off x="530352" y="386791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Anthropic Cookbook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365760" y="4251960"/>
            <a:ext cx="91440" cy="20116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7" name="Text 35">
            <a:hlinkClick r:id="rId12" tooltip=""/>
          </p:cNvPr>
          <p:cNvSpPr/>
          <p:nvPr/>
        </p:nvSpPr>
        <p:spPr>
          <a:xfrm>
            <a:off x="530352" y="423367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Skills (biblioteca oficial)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736592" y="2779776"/>
            <a:ext cx="4297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46320" y="2779776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y soporte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736592" y="3054096"/>
            <a:ext cx="4297680" cy="1609344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846320" y="3154680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2" name="Text 40">
            <a:hlinkClick r:id="rId13" tooltip=""/>
          </p:cNvPr>
          <p:cNvSpPr/>
          <p:nvPr/>
        </p:nvSpPr>
        <p:spPr>
          <a:xfrm>
            <a:off x="5010912" y="313639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Claude.ai (acceso directo)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4846320" y="3520440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4" name="Text 42">
            <a:hlinkClick r:id="rId14" tooltip=""/>
          </p:cNvPr>
          <p:cNvSpPr/>
          <p:nvPr/>
        </p:nvSpPr>
        <p:spPr>
          <a:xfrm>
            <a:off x="5010912" y="350215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Connectors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4846320" y="3886200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6" name="Text 44">
            <a:hlinkClick r:id="rId15" tooltip=""/>
          </p:cNvPr>
          <p:cNvSpPr/>
          <p:nvPr/>
        </p:nvSpPr>
        <p:spPr>
          <a:xfrm>
            <a:off x="5010912" y="386791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Plugins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4846320" y="4251960"/>
            <a:ext cx="91440" cy="20116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8" name="Text 46">
            <a:hlinkClick r:id="rId16" tooltip=""/>
          </p:cNvPr>
          <p:cNvSpPr/>
          <p:nvPr/>
        </p:nvSpPr>
        <p:spPr>
          <a:xfrm>
            <a:off x="5010912" y="4233672"/>
            <a:ext cx="38770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Soporte tecnico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0292"/>
            <a:ext cx="64008" cy="504291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2801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Empieza ahora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457200" y="212140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curso es gratuito. No se necesita cuenta de Anthropic para acceder al material.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633472"/>
            <a:ext cx="566928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8" name="Text 6">
            <a:hlinkClick r:id="rId1" tooltip=""/>
          </p:cNvPr>
          <p:cNvSpPr/>
          <p:nvPr/>
        </p:nvSpPr>
        <p:spPr>
          <a:xfrm>
            <a:off x="457200" y="263347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anthropic.skilljar.com/claude-101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4515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Academy  |  2026  |  Manual elaborado para estudio personal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del Manual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56032" y="667512"/>
            <a:ext cx="1005840" cy="3657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" y="950976"/>
            <a:ext cx="457200" cy="457200"/>
          </a:xfrm>
          <a:prstGeom prst="ellipse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56032" y="9509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50392" y="914400"/>
            <a:ext cx="7991856" cy="5760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50392" y="914400"/>
            <a:ext cx="50292" cy="5760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969264"/>
            <a:ext cx="6217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Claude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05840" y="121615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es Claude  |  Primera conversacion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229600" y="1014984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p.5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56032" y="1755648"/>
            <a:ext cx="457200" cy="457200"/>
          </a:xfrm>
          <a:prstGeom prst="ellipse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6032" y="1755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50392" y="1719072"/>
            <a:ext cx="7991856" cy="5760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0392" y="1719072"/>
            <a:ext cx="50292" cy="5760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1773936"/>
            <a:ext cx="6217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Better Results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2020824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App (Chat / Cowork / Code)  |  Patron de prompting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229600" y="18196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p.6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56032" y="2560320"/>
            <a:ext cx="457200" cy="457200"/>
          </a:xfrm>
          <a:prstGeom prst="ellipse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6032" y="2560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50392" y="2523744"/>
            <a:ext cx="7991856" cy="5760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50392" y="2523744"/>
            <a:ext cx="50292" cy="5760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2578608"/>
            <a:ext cx="6217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Organizing Work &amp; Knowledge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05840" y="2825496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 |  Artifacts  |  Skills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229600" y="26243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p.7-9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56032" y="3364992"/>
            <a:ext cx="457200" cy="457200"/>
          </a:xfrm>
          <a:prstGeom prst="ellipse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56032" y="3364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50392" y="3328416"/>
            <a:ext cx="7991856" cy="5760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392" y="3328416"/>
            <a:ext cx="50292" cy="5760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5840" y="3383280"/>
            <a:ext cx="6217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Expanding Claude's Reach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05840" y="363016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  |  Enterprise Search  |  Research Mode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229600" y="34290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p.10-11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56032" y="4169664"/>
            <a:ext cx="457200" cy="457200"/>
          </a:xfrm>
          <a:prstGeom prst="ellipse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6032" y="41696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850392" y="4133088"/>
            <a:ext cx="7991856" cy="576072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50392" y="4133088"/>
            <a:ext cx="50292" cy="57607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05840" y="4187952"/>
            <a:ext cx="6217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All Together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1005840" y="443484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 de uso por rol  |  Rutas de aprendizaje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229600" y="423367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p.12-13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280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6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ACADEMY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274320" y="420624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cursos gratuitos con certificado oficial</a:t>
            </a:r>
            <a:endParaRPr lang="en-US" sz="220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274320" y="82296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Plataforma: anthropic.skilljar.com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28600" y="1133856"/>
            <a:ext cx="4206240" cy="25603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113385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todos (sin codigo)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09160" y="1133856"/>
            <a:ext cx="4206240" cy="25603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09160" y="113385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desarrolladores (Python/CLI)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28600" y="1481328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481328"/>
            <a:ext cx="45720" cy="3931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2" name="Text 10">
            <a:hlinkClick r:id="rId2" tooltip=""/>
          </p:cNvPr>
          <p:cNvSpPr/>
          <p:nvPr/>
        </p:nvSpPr>
        <p:spPr>
          <a:xfrm>
            <a:off x="384048" y="155448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101  &lt;- Estas aqui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28600" y="1956816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28600" y="1956816"/>
            <a:ext cx="45720" cy="393192"/>
          </a:xfrm>
          <a:prstGeom prst="rect">
            <a:avLst/>
          </a:prstGeom>
          <a:solidFill>
            <a:srgbClr val="4A4038"/>
          </a:solidFill>
          <a:ln w="12700">
            <a:solidFill>
              <a:srgbClr val="4A4038"/>
            </a:solidFill>
            <a:prstDash val="solid"/>
          </a:ln>
        </p:spPr>
      </p:sp>
      <p:sp>
        <p:nvSpPr>
          <p:cNvPr id="15" name="Text 13">
            <a:hlinkClick r:id="rId3" tooltip=""/>
          </p:cNvPr>
          <p:cNvSpPr/>
          <p:nvPr/>
        </p:nvSpPr>
        <p:spPr>
          <a:xfrm>
            <a:off x="384048" y="202996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Fluency: Framework &amp; Foundations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28600" y="2432304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28600" y="2432304"/>
            <a:ext cx="45720" cy="393192"/>
          </a:xfrm>
          <a:prstGeom prst="rect">
            <a:avLst/>
          </a:prstGeom>
          <a:solidFill>
            <a:srgbClr val="4A4038"/>
          </a:solidFill>
          <a:ln w="12700">
            <a:solidFill>
              <a:srgbClr val="4A4038"/>
            </a:solidFill>
            <a:prstDash val="solid"/>
          </a:ln>
        </p:spPr>
      </p:sp>
      <p:sp>
        <p:nvSpPr>
          <p:cNvPr id="18" name="Text 16">
            <a:hlinkClick r:id="rId4" tooltip=""/>
          </p:cNvPr>
          <p:cNvSpPr/>
          <p:nvPr/>
        </p:nvSpPr>
        <p:spPr>
          <a:xfrm>
            <a:off x="384048" y="250545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 for Students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28600" y="2907792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28600" y="2907792"/>
            <a:ext cx="45720" cy="393192"/>
          </a:xfrm>
          <a:prstGeom prst="rect">
            <a:avLst/>
          </a:prstGeom>
          <a:solidFill>
            <a:srgbClr val="4A4038"/>
          </a:solidFill>
          <a:ln w="12700">
            <a:solidFill>
              <a:srgbClr val="4A4038"/>
            </a:solidFill>
            <a:prstDash val="solid"/>
          </a:ln>
        </p:spPr>
      </p:sp>
      <p:sp>
        <p:nvSpPr>
          <p:cNvPr id="21" name="Text 19">
            <a:hlinkClick r:id="rId5" tooltip=""/>
          </p:cNvPr>
          <p:cNvSpPr/>
          <p:nvPr/>
        </p:nvSpPr>
        <p:spPr>
          <a:xfrm>
            <a:off x="384048" y="2980944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 for Educators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28600" y="3383280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28600" y="3383280"/>
            <a:ext cx="45720" cy="393192"/>
          </a:xfrm>
          <a:prstGeom prst="rect">
            <a:avLst/>
          </a:prstGeom>
          <a:solidFill>
            <a:srgbClr val="4A4038"/>
          </a:solidFill>
          <a:ln w="12700">
            <a:solidFill>
              <a:srgbClr val="4A4038"/>
            </a:solidFill>
            <a:prstDash val="solid"/>
          </a:ln>
        </p:spPr>
      </p:sp>
      <p:sp>
        <p:nvSpPr>
          <p:cNvPr id="24" name="Text 22">
            <a:hlinkClick r:id="rId6" tooltip=""/>
          </p:cNvPr>
          <p:cNvSpPr/>
          <p:nvPr/>
        </p:nvSpPr>
        <p:spPr>
          <a:xfrm>
            <a:off x="384048" y="345643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Teaching AI Fluency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28600" y="3858768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28600" y="3858768"/>
            <a:ext cx="45720" cy="393192"/>
          </a:xfrm>
          <a:prstGeom prst="rect">
            <a:avLst/>
          </a:prstGeom>
          <a:solidFill>
            <a:srgbClr val="4A4038"/>
          </a:solidFill>
          <a:ln w="12700">
            <a:solidFill>
              <a:srgbClr val="4A4038"/>
            </a:solidFill>
            <a:prstDash val="solid"/>
          </a:ln>
        </p:spPr>
      </p:sp>
      <p:sp>
        <p:nvSpPr>
          <p:cNvPr id="27" name="Text 25">
            <a:hlinkClick r:id="rId7" tooltip=""/>
          </p:cNvPr>
          <p:cNvSpPr/>
          <p:nvPr/>
        </p:nvSpPr>
        <p:spPr>
          <a:xfrm>
            <a:off x="384048" y="393192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Fluency for Nonprofits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1481328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709160" y="1481328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0" name="Text 28">
            <a:hlinkClick r:id="rId8" tooltip=""/>
          </p:cNvPr>
          <p:cNvSpPr/>
          <p:nvPr/>
        </p:nvSpPr>
        <p:spPr>
          <a:xfrm>
            <a:off x="4864608" y="155448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Building with the Claude API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09160" y="1956816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709160" y="1956816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3" name="Text 31">
            <a:hlinkClick r:id="rId9" tooltip=""/>
          </p:cNvPr>
          <p:cNvSpPr/>
          <p:nvPr/>
        </p:nvSpPr>
        <p:spPr>
          <a:xfrm>
            <a:off x="4864608" y="202996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Code in Action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709160" y="2432304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709160" y="2432304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6" name="Text 34">
            <a:hlinkClick r:id="rId10" tooltip=""/>
          </p:cNvPr>
          <p:cNvSpPr/>
          <p:nvPr/>
        </p:nvSpPr>
        <p:spPr>
          <a:xfrm>
            <a:off x="4864608" y="250545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Introduction to Agent Skills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709160" y="2907792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709160" y="2907792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9" name="Text 37">
            <a:hlinkClick r:id="rId11" tooltip=""/>
          </p:cNvPr>
          <p:cNvSpPr/>
          <p:nvPr/>
        </p:nvSpPr>
        <p:spPr>
          <a:xfrm>
            <a:off x="4864608" y="2980944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Introduction to MCP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709160" y="3383280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09160" y="3383280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2" name="Text 40">
            <a:hlinkClick r:id="rId12" tooltip=""/>
          </p:cNvPr>
          <p:cNvSpPr/>
          <p:nvPr/>
        </p:nvSpPr>
        <p:spPr>
          <a:xfrm>
            <a:off x="4864608" y="345643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MCP: Advanced Topics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709160" y="3858768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709160" y="3858768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5" name="Text 43">
            <a:hlinkClick r:id="rId13" tooltip=""/>
          </p:cNvPr>
          <p:cNvSpPr/>
          <p:nvPr/>
        </p:nvSpPr>
        <p:spPr>
          <a:xfrm>
            <a:off x="4864608" y="393192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with Amazon Bedrock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709160" y="4334256"/>
            <a:ext cx="4206240" cy="39319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09160" y="4334256"/>
            <a:ext cx="45720" cy="39319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48" name="Text 46">
            <a:hlinkClick r:id="rId14" tooltip=""/>
          </p:cNvPr>
          <p:cNvSpPr/>
          <p:nvPr/>
        </p:nvSpPr>
        <p:spPr>
          <a:xfrm>
            <a:off x="4864608" y="440740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Claude with Google Vertex AI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18288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101  |  Datos del curso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56032" y="640080"/>
            <a:ext cx="914400" cy="3657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" y="804672"/>
            <a:ext cx="19933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56032" y="804672"/>
            <a:ext cx="199339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56032" y="128016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Modulos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423160" y="804672"/>
            <a:ext cx="19933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804672"/>
            <a:ext cx="199339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423160" y="128016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90288" y="804672"/>
            <a:ext cx="19933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90288" y="804672"/>
            <a:ext cx="199339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2-3h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590288" y="128016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Duracion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757416" y="804672"/>
            <a:ext cx="19933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57416" y="804672"/>
            <a:ext cx="199339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757416" y="128016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6032" y="1755648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56032" y="1755648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1819656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Audiencia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84048" y="2093976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Cualquier trabajador del conocimiento. No requiere perfil tecnico ni cuenta Anthropic para acceder al material.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36592" y="1755648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36592" y="1755648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64608" y="1819656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64608" y="2093976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 oficial de Anthropic en PDF con URL de verificacion. Valido para añadir al perfil de LinkedIn.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56032" y="2615184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56032" y="2615184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84048" y="267919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84048" y="295351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cuenta Anthropic para ver el material. Solo requiere cuenta Skilljar para obtener el certificado final.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736592" y="2615184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36592" y="2615184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64608" y="267919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864608" y="295351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 mas alla del Chat: Projects, Artifacts, Skills, Connectors y Research Mode. Todo lo que muchos usuarios desconocen.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256032" y="3474720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56032" y="3474720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84048" y="353872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requerido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84048" y="38130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Chat, Projects, Artifacts: disponible en Free y Pro. Skills y Connectors requieren Pro ($20/mes) o superior.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36592" y="3474720"/>
            <a:ext cx="4297680" cy="76809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736592" y="3474720"/>
            <a:ext cx="50292" cy="76809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64608" y="353872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Actualizacion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864608" y="38130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Contenido actualizado a 2026. Puede quedar desfasado en 6 meses dado el ritmo de actualizaciones de Claude.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Claude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lecciones  |  Presentacion de Claude y primeros pasos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60520" cy="1965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914400"/>
            <a:ext cx="4160520" cy="310896"/>
          </a:xfrm>
          <a:prstGeom prst="rect">
            <a:avLst/>
          </a:prstGeom>
          <a:solidFill>
            <a:srgbClr val="2A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3192" y="914400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1  |  Que es Claude?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02336" y="1289304"/>
            <a:ext cx="3913632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Desarrollado por Anthropic (fundada en 2021, ex-OpenAI)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AI: entrenado para ser util, honesto e inofensivo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Diferencias vs ChatGPT/Gemini: menos alucinaciones, mejor razonamiento largo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memoria persistente entre conversaciones (salvo Projects)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709160" y="914400"/>
            <a:ext cx="4160520" cy="1965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914400"/>
            <a:ext cx="4160520" cy="310896"/>
          </a:xfrm>
          <a:prstGeom prst="rect">
            <a:avLst/>
          </a:prstGeom>
          <a:solidFill>
            <a:srgbClr val="2A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28032" y="914400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2  |  Primera conversacion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37176" y="1289304"/>
            <a:ext cx="3913632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Interfaz: barra de conversacion, adjuntos y herramientas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entrada: texto, imagenes, PDF, CSV, codigo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responde Claude: razonamiento + respuesta estructurada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de contexto (ventana) y que ocurre al alcanzarlos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Tono adaptativo: Claude ajusta el estilo al registro del prompt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017520"/>
            <a:ext cx="8595360" cy="914400"/>
          </a:xfrm>
          <a:prstGeom prst="rect">
            <a:avLst/>
          </a:prstGeom>
          <a:solidFill>
            <a:srgbClr val="201E1C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74320" y="3017520"/>
            <a:ext cx="50292" cy="91440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8912" y="3072384"/>
            <a:ext cx="2743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clave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38912" y="3328416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no tiene memoria entre sesiones a menos que uses Projects. Cada conversacion empieza desde cero. Este limite desaparece completamente en el Modulo 3.</a:t>
            </a:r>
            <a:endParaRPr lang="en-US" sz="1050" dirty="0"/>
          </a:p>
        </p:txBody>
      </p:sp>
      <p:sp>
        <p:nvSpPr>
          <p:cNvPr id="19" name="Text 17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Better Results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lecciones  |  Desktop App y patron de prompting efectivo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" y="8412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3  |  La Desktop App: tres modos de trabajo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188720"/>
            <a:ext cx="2807208" cy="1572768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" y="1188720"/>
            <a:ext cx="2807208" cy="30175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" y="1188720"/>
            <a:ext cx="25603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84048" y="1554480"/>
            <a:ext cx="257860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Equivalente a Claude en el navegador. Conversacion estandar. Soporta adjuntos, imagenes y codigo. Disponible en Free y Pro.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36976" y="1188720"/>
            <a:ext cx="2807208" cy="1572768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36976" y="1188720"/>
            <a:ext cx="2807208" cy="301752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46704" y="1188720"/>
            <a:ext cx="25603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Cowork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46704" y="1554480"/>
            <a:ext cx="257860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ve tu pantalla (con consentimiento) y opera en tiempo real. Analiza el Excel abierto, rellena formularios, resume reuniones activas sin copiar y pegar.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99632" y="1188720"/>
            <a:ext cx="2807208" cy="1572768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99632" y="1188720"/>
            <a:ext cx="2807208" cy="301752"/>
          </a:xfrm>
          <a:prstGeom prst="rect">
            <a:avLst/>
          </a:prstGeom>
          <a:solidFill>
            <a:srgbClr val="5A7E8C"/>
          </a:solidFill>
          <a:ln w="12700">
            <a:solidFill>
              <a:srgbClr val="5A7E8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1188720"/>
            <a:ext cx="25603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09360" y="1554480"/>
            <a:ext cx="257860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Accede y edita carpetas reales de tu maquina. Ejecuta tests, hace commits, navega el repositorio. Base de Claude Code. Ver curso 'Claude Code in Action'.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74320" y="288950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4  |  Patron de prompting: Rol + Tarea + Contexto + Formato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74320" y="3246120"/>
            <a:ext cx="2011680" cy="27432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3246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74320" y="3538728"/>
            <a:ext cx="2011680" cy="96012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3584448"/>
            <a:ext cx="184708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"Actua como consultor senior de .NET con experiencia en APIs de alto rendimiento"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441448" y="3246120"/>
            <a:ext cx="2011680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41448" y="3246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441448" y="3538728"/>
            <a:ext cx="2011680" cy="96012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32888" y="3584448"/>
            <a:ext cx="184708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"Revisa este middleware y detecta cuellos de botella de rendimiento"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608576" y="3246120"/>
            <a:ext cx="2011680" cy="274320"/>
          </a:xfrm>
          <a:prstGeom prst="rect">
            <a:avLst/>
          </a:prstGeom>
          <a:solidFill>
            <a:srgbClr val="5A6E8C"/>
          </a:solidFill>
          <a:ln w="12700">
            <a:solidFill>
              <a:srgbClr val="5A6E8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608576" y="3246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CONTEXTO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608576" y="3538728"/>
            <a:ext cx="2011680" cy="96012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00016" y="3584448"/>
            <a:ext cx="184708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"Es una API REST en .NET 8 que recibe 10.000 req/seg en produccion"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6775704" y="3246120"/>
            <a:ext cx="2011680" cy="274320"/>
          </a:xfrm>
          <a:prstGeom prst="rect">
            <a:avLst/>
          </a:prstGeom>
          <a:solidFill>
            <a:srgbClr val="7A6080"/>
          </a:solidFill>
          <a:ln w="12700">
            <a:solidFill>
              <a:srgbClr val="7A60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775704" y="3246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FORMATO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775704" y="3538728"/>
            <a:ext cx="2011680" cy="96012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67144" y="3584448"/>
            <a:ext cx="184708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"Lista los 3 principales problemas ordenados por severidad con ejemplo de fix"</a:t>
            </a:r>
            <a:endParaRPr lang="en-US" sz="950" dirty="0"/>
          </a:p>
        </p:txBody>
      </p:sp>
      <p:sp>
        <p:nvSpPr>
          <p:cNvPr id="37" name="Text 35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5  |  Contenedores de trabajo con contexto persistente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71323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914400"/>
            <a:ext cx="50292" cy="71323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912" y="969264"/>
            <a:ext cx="3657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es un Project?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8912" y="1234440"/>
            <a:ext cx="8275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Project es un contenedor que agrupa conversaciones + archivos de referencia + un system prompt fijo, todo con scope a una tarea especifica. Actua como memoria de largo plazo.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1764792"/>
            <a:ext cx="4297680" cy="822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4320" y="1764792"/>
            <a:ext cx="502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1828800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Memoria de archivos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11480" y="2112264"/>
            <a:ext cx="4023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Sube el handbook de empresa una vez, disponible en todas las conversaciones del Project sin re-upload cada vez.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754880" y="1764792"/>
            <a:ext cx="4297680" cy="822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54880" y="1764792"/>
            <a:ext cx="502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92040" y="1828800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prompt fijo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92040" y="2112264"/>
            <a:ext cx="4023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el rol de Claude para ese contexto: 'Eres asistente de HR que responde segun nuestra politica interna.'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2697480"/>
            <a:ext cx="4297680" cy="822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74320" y="2697480"/>
            <a:ext cx="502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276148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Historial agrupado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11480" y="3044952"/>
            <a:ext cx="4023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las sesiones dentro del Project quedan agrupadas y comparten el mismo contexto de archivos y configuracion.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54880" y="2697480"/>
            <a:ext cx="4297680" cy="822960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754880" y="2697480"/>
            <a:ext cx="50292" cy="82296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92040" y="276148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97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Compartir (Teams/Enterprise)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892040" y="3044952"/>
            <a:ext cx="4023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Comparte Projects con tu equipo para estandarizar flujos. Todos parten del mismo contexto y system prompt.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274320" y="3767328"/>
            <a:ext cx="8595360" cy="411480"/>
          </a:xfrm>
          <a:prstGeom prst="rect">
            <a:avLst/>
          </a:prstGeom>
          <a:solidFill>
            <a:srgbClr val="201E1C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8912" y="382219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Disponible en Free y Pro. Para compartir Projects con equipo -&gt; Teams ($30/usuario/mes) o Enterprise.</a:t>
            </a:r>
            <a:endParaRPr lang="en-US" sz="1000" dirty="0"/>
          </a:p>
        </p:txBody>
      </p:sp>
      <p:sp>
        <p:nvSpPr>
          <p:cNvPr id="29" name="Text 27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EF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Artifacts y Skills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Lecciones 6 y 7  |  Outputs editables y capacidades especializadas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" y="822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Artifacts  |  Outputs tangibles separados del chat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170432"/>
            <a:ext cx="2807208" cy="100584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" y="1170432"/>
            <a:ext cx="50292" cy="100584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225296"/>
            <a:ext cx="2532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genera?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1480" y="1499616"/>
            <a:ext cx="25328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Documentos, codigo, tablas, diagramas Mermaid, componentes React, HTML interactivo. Separado del hilo de chat.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236976" y="1170432"/>
            <a:ext cx="2807208" cy="100584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36976" y="1170432"/>
            <a:ext cx="50292" cy="100584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74136" y="1225296"/>
            <a:ext cx="2532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Edicion y versiones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374136" y="1499616"/>
            <a:ext cx="25328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lateral editable con historial de versiones. Similar a Google Docs con IA como colaboradora.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99632" y="1170432"/>
            <a:ext cx="2807208" cy="1005840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99632" y="1170432"/>
            <a:ext cx="50292" cy="1005840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36792" y="1225296"/>
            <a:ext cx="2532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Compartir y ejecutar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36792" y="1499616"/>
            <a:ext cx="25328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enlace publico. React/HTML se ejecutan directamente en el navegador sin configuracion adicional.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0" y="2313432"/>
            <a:ext cx="9144000" cy="22860"/>
          </a:xfrm>
          <a:prstGeom prst="rect">
            <a:avLst/>
          </a:prstGeom>
          <a:solidFill>
            <a:srgbClr val="D0C8BE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24048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 |  Capacidades especializadas invocables bajo demanda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74320" y="2743200"/>
            <a:ext cx="4297680" cy="67665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74320" y="2743200"/>
            <a:ext cx="50292" cy="67665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280720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son?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11480" y="304495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Paquetes de instrucciones + archivos + scripts que Claude carga automaticamente segun el contexto de la conversacion.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54880" y="2743200"/>
            <a:ext cx="4297680" cy="67665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54880" y="2743200"/>
            <a:ext cx="50292" cy="67665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92040" y="280720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Biblioteca oficial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92040" y="304495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provee Skills prebuilts: PowerPoint, Excel, PDF, analizador de codigo. Accesibles en claude.com/skills.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4320" y="3511296"/>
            <a:ext cx="4297680" cy="67665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3511296"/>
            <a:ext cx="50292" cy="676656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11480" y="3575304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propias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11480" y="381304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 Skills de equipo: brand voice, plantillas de empresa, SOPs internos. Distribuyelas como archivos .skill.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54880" y="3511296"/>
            <a:ext cx="4297680" cy="676656"/>
          </a:xfrm>
          <a:prstGeom prst="rect">
            <a:avLst/>
          </a:prstGeom>
          <a:solidFill>
            <a:srgbClr val="E8E3DA"/>
          </a:solidFill>
          <a:ln w="12700">
            <a:solidFill>
              <a:srgbClr val="D0C8B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754880" y="3511296"/>
            <a:ext cx="50292" cy="676656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3575304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AVISO de plan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892040" y="381304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requieren plan Pro ($20/mes) o Teams/Enterprise. No disponibles en el plan Free.</a:t>
            </a:r>
            <a:endParaRPr lang="en-US" sz="950" dirty="0"/>
          </a:p>
        </p:txBody>
      </p:sp>
      <p:sp>
        <p:nvSpPr>
          <p:cNvPr id="38" name="Text 36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7A6A5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4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solidFill>
            <a:srgbClr val="D4683A"/>
          </a:solidFill>
          <a:ln w="12700">
            <a:solidFill>
              <a:srgbClr val="D468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493776"/>
            <a:ext cx="7498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Leccion 8  |  Conectar Claude a tus herramientas de trabajo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603504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914400"/>
            <a:ext cx="50292" cy="603504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912" y="969264"/>
            <a:ext cx="8229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Connectors son la implementacion Anthropic del protocolo MCP (Model Context Protocol). Permiten que Claude acceda y opere directamente en las apps que ya usas en tu dia a dia.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16459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6459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Productividad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1938528"/>
            <a:ext cx="2807208" cy="117043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1993392"/>
            <a:ext cx="26334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Calendar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Docs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Outlook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36976" y="16459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28416" y="16459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Almacenamiento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36976" y="1938528"/>
            <a:ext cx="2807208" cy="117043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46704" y="1993392"/>
            <a:ext cx="26334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Drive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OneDrive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Dropbox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199632" y="1645920"/>
            <a:ext cx="2807208" cy="274320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1072" y="16459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&amp; Proyectos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99632" y="1938528"/>
            <a:ext cx="2807208" cy="1170432"/>
          </a:xfrm>
          <a:prstGeom prst="rect">
            <a:avLst/>
          </a:prstGeom>
          <a:solidFill>
            <a:srgbClr val="252220"/>
          </a:solidFill>
          <a:ln w="12700">
            <a:solidFill>
              <a:srgbClr val="3A35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09360" y="1993392"/>
            <a:ext cx="26334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Asana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Slack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3246120"/>
            <a:ext cx="8595360" cy="749808"/>
          </a:xfrm>
          <a:prstGeom prst="rect">
            <a:avLst/>
          </a:prstGeom>
          <a:solidFill>
            <a:srgbClr val="201E1C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74320" y="3246120"/>
            <a:ext cx="50292" cy="749808"/>
          </a:xfrm>
          <a:prstGeom prst="rect">
            <a:avLst/>
          </a:prstGeom>
          <a:solidFill>
            <a:srgbClr val="3A8C8E"/>
          </a:solidFill>
          <a:ln w="12700">
            <a:solidFill>
              <a:srgbClr val="3A8C8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8912" y="3300984"/>
            <a:ext cx="2743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8C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es MCP?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38912" y="356616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5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Context Protocol es un estandar abierto de Anthropic (dic 2024). Permite que cualquier app exponga herramientas a modelos de IA de forma estandarizada. Hay cursos especificos en la Academy: 'Introduction to MCP' y 'MCP: Advanced Topics'.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274320" y="413308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 requieren plan Pro o Teams/Enterprise</a:t>
            </a:r>
            <a:endParaRPr lang="en-US" sz="950" dirty="0"/>
          </a:p>
        </p:txBody>
      </p:sp>
      <p:sp>
        <p:nvSpPr>
          <p:cNvPr id="27" name="Text 25">
            <a:hlinkClick r:id="rId1" tooltip=""/>
          </p:cNvPr>
          <p:cNvSpPr/>
          <p:nvPr/>
        </p:nvSpPr>
        <p:spPr>
          <a:xfrm>
            <a:off x="27432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u="sng" dirty="0">
                <a:solidFill>
                  <a:srgbClr val="A898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Acceder al curso: anthropic.skilljar.com/claude-101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Claude 101 — Manual del Curso</dc:title>
  <dc:subject>PptxGenJS Presentation</dc:subject>
  <dc:creator>Jesus Rodriguez</dc:creator>
  <cp:lastModifiedBy>Jesus Rodriguez</cp:lastModifiedBy>
  <cp:revision>1</cp:revision>
  <dcterms:created xsi:type="dcterms:W3CDTF">2026-05-08T22:53:48Z</dcterms:created>
  <dcterms:modified xsi:type="dcterms:W3CDTF">2026-05-08T22:53:48Z</dcterms:modified>
</cp:coreProperties>
</file>